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9" r:id="rId2"/>
    <p:sldId id="273" r:id="rId3"/>
    <p:sldId id="280" r:id="rId4"/>
    <p:sldId id="281" r:id="rId5"/>
    <p:sldId id="282" r:id="rId6"/>
    <p:sldId id="283" r:id="rId7"/>
    <p:sldId id="290" r:id="rId8"/>
    <p:sldId id="256" r:id="rId9"/>
    <p:sldId id="274" r:id="rId10"/>
    <p:sldId id="257" r:id="rId11"/>
    <p:sldId id="264" r:id="rId12"/>
    <p:sldId id="275" r:id="rId13"/>
    <p:sldId id="285" r:id="rId14"/>
    <p:sldId id="265" r:id="rId15"/>
    <p:sldId id="277" r:id="rId16"/>
    <p:sldId id="278" r:id="rId17"/>
    <p:sldId id="267" r:id="rId18"/>
    <p:sldId id="268" r:id="rId19"/>
    <p:sldId id="269" r:id="rId20"/>
    <p:sldId id="260" r:id="rId21"/>
    <p:sldId id="287" r:id="rId22"/>
    <p:sldId id="262" r:id="rId23"/>
    <p:sldId id="263" r:id="rId24"/>
    <p:sldId id="271" r:id="rId25"/>
    <p:sldId id="272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6A4B5-2306-4B8E-91E2-20AB4CEFCA04}">
          <p14:sldIdLst>
            <p14:sldId id="289"/>
            <p14:sldId id="273"/>
            <p14:sldId id="280"/>
            <p14:sldId id="281"/>
            <p14:sldId id="282"/>
            <p14:sldId id="283"/>
            <p14:sldId id="290"/>
            <p14:sldId id="256"/>
            <p14:sldId id="274"/>
            <p14:sldId id="257"/>
            <p14:sldId id="264"/>
            <p14:sldId id="275"/>
            <p14:sldId id="285"/>
            <p14:sldId id="265"/>
            <p14:sldId id="277"/>
            <p14:sldId id="278"/>
            <p14:sldId id="267"/>
            <p14:sldId id="268"/>
            <p14:sldId id="269"/>
            <p14:sldId id="260"/>
            <p14:sldId id="287"/>
            <p14:sldId id="262"/>
            <p14:sldId id="263"/>
            <p14:sldId id="271"/>
            <p14:sldId id="272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77443B"/>
    <a:srgbClr val="CC0000"/>
    <a:srgbClr val="6AA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9" d="100"/>
          <a:sy n="99" d="100"/>
        </p:scale>
        <p:origin x="-1292" y="-1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8D451-7F9A-48C5-B26D-31D9E187F85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A0C72-CA51-456A-A81D-BB2A234A9F22}">
      <dgm:prSet/>
      <dgm:spPr/>
      <dgm:t>
        <a:bodyPr/>
        <a:lstStyle/>
        <a:p>
          <a:pPr rtl="0"/>
          <a:r>
            <a:rPr lang="en-US"/>
            <a:t>Addiction and health issues</a:t>
          </a:r>
        </a:p>
      </dgm:t>
    </dgm:pt>
    <dgm:pt modelId="{F32C32A2-28F8-4C68-B35A-306C9E751748}" type="parTrans" cxnId="{C9716818-A29F-4D06-A8BF-B07B16B9194E}">
      <dgm:prSet/>
      <dgm:spPr/>
      <dgm:t>
        <a:bodyPr/>
        <a:lstStyle/>
        <a:p>
          <a:endParaRPr lang="en-US"/>
        </a:p>
      </dgm:t>
    </dgm:pt>
    <dgm:pt modelId="{11A8D6E2-9D81-4EC9-AAD4-CE9E2C8BDD89}" type="sibTrans" cxnId="{C9716818-A29F-4D06-A8BF-B07B16B9194E}">
      <dgm:prSet/>
      <dgm:spPr/>
      <dgm:t>
        <a:bodyPr/>
        <a:lstStyle/>
        <a:p>
          <a:endParaRPr lang="en-US"/>
        </a:p>
      </dgm:t>
    </dgm:pt>
    <dgm:pt modelId="{4149857B-BDE6-4672-A6A1-0FA1F64BA30B}">
      <dgm:prSet/>
      <dgm:spPr/>
      <dgm:t>
        <a:bodyPr/>
        <a:lstStyle/>
        <a:p>
          <a:pPr rtl="0"/>
          <a:r>
            <a:rPr lang="en-US" dirty="0"/>
            <a:t>Child abuse</a:t>
          </a:r>
        </a:p>
      </dgm:t>
    </dgm:pt>
    <dgm:pt modelId="{4FBEC602-0ECC-45AC-8225-11AA00CFE935}" type="parTrans" cxnId="{6B238F8F-9A21-44C0-A973-C6ADAD53BBC6}">
      <dgm:prSet/>
      <dgm:spPr/>
      <dgm:t>
        <a:bodyPr/>
        <a:lstStyle/>
        <a:p>
          <a:endParaRPr lang="en-US"/>
        </a:p>
      </dgm:t>
    </dgm:pt>
    <dgm:pt modelId="{7A229B05-74DA-4C06-94C3-C3228F36EAC9}" type="sibTrans" cxnId="{6B238F8F-9A21-44C0-A973-C6ADAD53BBC6}">
      <dgm:prSet/>
      <dgm:spPr/>
      <dgm:t>
        <a:bodyPr/>
        <a:lstStyle/>
        <a:p>
          <a:endParaRPr lang="en-US"/>
        </a:p>
      </dgm:t>
    </dgm:pt>
    <dgm:pt modelId="{26175D8A-0E12-4D8D-84AF-7B8B94B0E336}">
      <dgm:prSet/>
      <dgm:spPr/>
      <dgm:t>
        <a:bodyPr/>
        <a:lstStyle/>
        <a:p>
          <a:pPr rtl="0"/>
          <a:r>
            <a:rPr lang="en-US" dirty="0"/>
            <a:t>Lose respect for women</a:t>
          </a:r>
        </a:p>
      </dgm:t>
    </dgm:pt>
    <dgm:pt modelId="{0CF74CAB-6BCA-47D4-A920-FE231EC88A70}" type="parTrans" cxnId="{49F05842-A4D3-49AD-88AE-CC82D1A4BC64}">
      <dgm:prSet/>
      <dgm:spPr/>
      <dgm:t>
        <a:bodyPr/>
        <a:lstStyle/>
        <a:p>
          <a:endParaRPr lang="en-US"/>
        </a:p>
      </dgm:t>
    </dgm:pt>
    <dgm:pt modelId="{01020A2E-90A4-4C2E-B867-16E549C6A81E}" type="sibTrans" cxnId="{49F05842-A4D3-49AD-88AE-CC82D1A4BC64}">
      <dgm:prSet/>
      <dgm:spPr/>
      <dgm:t>
        <a:bodyPr/>
        <a:lstStyle/>
        <a:p>
          <a:endParaRPr lang="en-US"/>
        </a:p>
      </dgm:t>
    </dgm:pt>
    <dgm:pt modelId="{BACA147E-9E13-4939-B1F0-052414EBB872}">
      <dgm:prSet/>
      <dgm:spPr/>
      <dgm:t>
        <a:bodyPr/>
        <a:lstStyle/>
        <a:p>
          <a:pPr rtl="0"/>
          <a:r>
            <a:rPr lang="en-US" dirty="0"/>
            <a:t>Increase woman and child abuse</a:t>
          </a:r>
        </a:p>
      </dgm:t>
    </dgm:pt>
    <dgm:pt modelId="{849969A4-6868-4058-989C-D2E04F1CAD78}" type="parTrans" cxnId="{56961BC2-079C-43D2-875C-B5A9B7DDFB25}">
      <dgm:prSet/>
      <dgm:spPr/>
      <dgm:t>
        <a:bodyPr/>
        <a:lstStyle/>
        <a:p>
          <a:endParaRPr lang="en-US"/>
        </a:p>
      </dgm:t>
    </dgm:pt>
    <dgm:pt modelId="{72CBC0A7-6ABA-4A52-B80D-821432C0CE2A}" type="sibTrans" cxnId="{56961BC2-079C-43D2-875C-B5A9B7DDFB25}">
      <dgm:prSet/>
      <dgm:spPr/>
      <dgm:t>
        <a:bodyPr/>
        <a:lstStyle/>
        <a:p>
          <a:endParaRPr lang="en-US"/>
        </a:p>
      </dgm:t>
    </dgm:pt>
    <dgm:pt modelId="{6EAB55EB-8F80-48FA-8EDC-B83DBFD99624}">
      <dgm:prSet/>
      <dgm:spPr/>
      <dgm:t>
        <a:bodyPr/>
        <a:lstStyle/>
        <a:p>
          <a:pPr rtl="0"/>
          <a:r>
            <a:rPr lang="en-US" dirty="0"/>
            <a:t>Ruins career and leads to job loss</a:t>
          </a:r>
        </a:p>
      </dgm:t>
    </dgm:pt>
    <dgm:pt modelId="{9D8E1585-5AA5-4228-9F87-4ED5B0B7A1BA}" type="parTrans" cxnId="{E6B08401-A8A7-4ACC-B16A-40F347DF088F}">
      <dgm:prSet/>
      <dgm:spPr/>
      <dgm:t>
        <a:bodyPr/>
        <a:lstStyle/>
        <a:p>
          <a:endParaRPr lang="en-US"/>
        </a:p>
      </dgm:t>
    </dgm:pt>
    <dgm:pt modelId="{2DBC5CC2-A35A-4F72-8DEA-CF6AEAFEA9A8}" type="sibTrans" cxnId="{E6B08401-A8A7-4ACC-B16A-40F347DF088F}">
      <dgm:prSet/>
      <dgm:spPr/>
      <dgm:t>
        <a:bodyPr/>
        <a:lstStyle/>
        <a:p>
          <a:endParaRPr lang="en-US"/>
        </a:p>
      </dgm:t>
    </dgm:pt>
    <dgm:pt modelId="{9B0B3284-ACE7-4DAE-831E-48D22C042655}">
      <dgm:prSet/>
      <dgm:spPr/>
      <dgm:t>
        <a:bodyPr/>
        <a:lstStyle/>
        <a:p>
          <a:pPr rtl="0"/>
          <a:r>
            <a:rPr lang="en-US" dirty="0"/>
            <a:t>Causes shame and self-deprecation</a:t>
          </a:r>
        </a:p>
      </dgm:t>
    </dgm:pt>
    <dgm:pt modelId="{9A0CD5F6-2FD5-42F9-BD19-06995273EBAE}" type="parTrans" cxnId="{B06D4965-7CD0-43A9-9DAD-718BD5A1ACF2}">
      <dgm:prSet/>
      <dgm:spPr/>
      <dgm:t>
        <a:bodyPr/>
        <a:lstStyle/>
        <a:p>
          <a:endParaRPr lang="en-US"/>
        </a:p>
      </dgm:t>
    </dgm:pt>
    <dgm:pt modelId="{5EC2708A-0DC3-4B88-A989-3512B1745730}" type="sibTrans" cxnId="{B06D4965-7CD0-43A9-9DAD-718BD5A1ACF2}">
      <dgm:prSet/>
      <dgm:spPr/>
      <dgm:t>
        <a:bodyPr/>
        <a:lstStyle/>
        <a:p>
          <a:endParaRPr lang="en-US"/>
        </a:p>
      </dgm:t>
    </dgm:pt>
    <dgm:pt modelId="{25B159E6-3179-4AEB-8339-2AE5A65A195A}" type="pres">
      <dgm:prSet presAssocID="{AA78D451-7F9A-48C5-B26D-31D9E187F85E}" presName="diagram" presStyleCnt="0">
        <dgm:presLayoutVars>
          <dgm:dir/>
          <dgm:resizeHandles val="exact"/>
        </dgm:presLayoutVars>
      </dgm:prSet>
      <dgm:spPr/>
    </dgm:pt>
    <dgm:pt modelId="{42026372-C099-4750-AD7E-AF4AA6BF8882}" type="pres">
      <dgm:prSet presAssocID="{342A0C72-CA51-456A-A81D-BB2A234A9F22}" presName="node" presStyleLbl="node1" presStyleIdx="0" presStyleCnt="6">
        <dgm:presLayoutVars>
          <dgm:bulletEnabled val="1"/>
        </dgm:presLayoutVars>
      </dgm:prSet>
      <dgm:spPr/>
    </dgm:pt>
    <dgm:pt modelId="{AF0D8E23-FA8A-4801-BE06-A38E57B0605C}" type="pres">
      <dgm:prSet presAssocID="{11A8D6E2-9D81-4EC9-AAD4-CE9E2C8BDD89}" presName="sibTrans" presStyleCnt="0"/>
      <dgm:spPr/>
    </dgm:pt>
    <dgm:pt modelId="{E5F17129-B8BB-4A7C-8621-70846B775D15}" type="pres">
      <dgm:prSet presAssocID="{4149857B-BDE6-4672-A6A1-0FA1F64BA30B}" presName="node" presStyleLbl="node1" presStyleIdx="1" presStyleCnt="6">
        <dgm:presLayoutVars>
          <dgm:bulletEnabled val="1"/>
        </dgm:presLayoutVars>
      </dgm:prSet>
      <dgm:spPr/>
    </dgm:pt>
    <dgm:pt modelId="{0240C9F2-815D-4026-BE4D-45061FBF44A5}" type="pres">
      <dgm:prSet presAssocID="{7A229B05-74DA-4C06-94C3-C3228F36EAC9}" presName="sibTrans" presStyleCnt="0"/>
      <dgm:spPr/>
    </dgm:pt>
    <dgm:pt modelId="{9114B00E-8F74-47DD-9094-D3AF8D0A868F}" type="pres">
      <dgm:prSet presAssocID="{26175D8A-0E12-4D8D-84AF-7B8B94B0E336}" presName="node" presStyleLbl="node1" presStyleIdx="2" presStyleCnt="6" custLinFactNeighborX="-729" custLinFactNeighborY="1216">
        <dgm:presLayoutVars>
          <dgm:bulletEnabled val="1"/>
        </dgm:presLayoutVars>
      </dgm:prSet>
      <dgm:spPr/>
    </dgm:pt>
    <dgm:pt modelId="{0F81D744-D663-434C-BA3C-C9DF944A5FD5}" type="pres">
      <dgm:prSet presAssocID="{01020A2E-90A4-4C2E-B867-16E549C6A81E}" presName="sibTrans" presStyleCnt="0"/>
      <dgm:spPr/>
    </dgm:pt>
    <dgm:pt modelId="{F1AAC2C4-2B8C-4CC1-B46C-9EB47412BBB0}" type="pres">
      <dgm:prSet presAssocID="{BACA147E-9E13-4939-B1F0-052414EBB872}" presName="node" presStyleLbl="node1" presStyleIdx="3" presStyleCnt="6">
        <dgm:presLayoutVars>
          <dgm:bulletEnabled val="1"/>
        </dgm:presLayoutVars>
      </dgm:prSet>
      <dgm:spPr/>
    </dgm:pt>
    <dgm:pt modelId="{8030BFDE-B912-4F4F-909E-FDB5EFC61D6B}" type="pres">
      <dgm:prSet presAssocID="{72CBC0A7-6ABA-4A52-B80D-821432C0CE2A}" presName="sibTrans" presStyleCnt="0"/>
      <dgm:spPr/>
    </dgm:pt>
    <dgm:pt modelId="{C669DD27-0D9D-4F61-8F8C-F25F04448781}" type="pres">
      <dgm:prSet presAssocID="{6EAB55EB-8F80-48FA-8EDC-B83DBFD99624}" presName="node" presStyleLbl="node1" presStyleIdx="4" presStyleCnt="6">
        <dgm:presLayoutVars>
          <dgm:bulletEnabled val="1"/>
        </dgm:presLayoutVars>
      </dgm:prSet>
      <dgm:spPr/>
    </dgm:pt>
    <dgm:pt modelId="{D54B5827-7E6E-4E31-BA7D-F6206177F452}" type="pres">
      <dgm:prSet presAssocID="{2DBC5CC2-A35A-4F72-8DEA-CF6AEAFEA9A8}" presName="sibTrans" presStyleCnt="0"/>
      <dgm:spPr/>
    </dgm:pt>
    <dgm:pt modelId="{B83A8CDC-8D4F-44EE-ACAD-9309697F098D}" type="pres">
      <dgm:prSet presAssocID="{9B0B3284-ACE7-4DAE-831E-48D22C042655}" presName="node" presStyleLbl="node1" presStyleIdx="5" presStyleCnt="6">
        <dgm:presLayoutVars>
          <dgm:bulletEnabled val="1"/>
        </dgm:presLayoutVars>
      </dgm:prSet>
      <dgm:spPr/>
    </dgm:pt>
  </dgm:ptLst>
  <dgm:cxnLst>
    <dgm:cxn modelId="{6B238F8F-9A21-44C0-A973-C6ADAD53BBC6}" srcId="{AA78D451-7F9A-48C5-B26D-31D9E187F85E}" destId="{4149857B-BDE6-4672-A6A1-0FA1F64BA30B}" srcOrd="1" destOrd="0" parTransId="{4FBEC602-0ECC-45AC-8225-11AA00CFE935}" sibTransId="{7A229B05-74DA-4C06-94C3-C3228F36EAC9}"/>
    <dgm:cxn modelId="{C6F9C323-6ED2-4792-87C1-5F183355E513}" type="presOf" srcId="{BACA147E-9E13-4939-B1F0-052414EBB872}" destId="{F1AAC2C4-2B8C-4CC1-B46C-9EB47412BBB0}" srcOrd="0" destOrd="0" presId="urn:microsoft.com/office/officeart/2005/8/layout/default"/>
    <dgm:cxn modelId="{49F05842-A4D3-49AD-88AE-CC82D1A4BC64}" srcId="{AA78D451-7F9A-48C5-B26D-31D9E187F85E}" destId="{26175D8A-0E12-4D8D-84AF-7B8B94B0E336}" srcOrd="2" destOrd="0" parTransId="{0CF74CAB-6BCA-47D4-A920-FE231EC88A70}" sibTransId="{01020A2E-90A4-4C2E-B867-16E549C6A81E}"/>
    <dgm:cxn modelId="{56961BC2-079C-43D2-875C-B5A9B7DDFB25}" srcId="{AA78D451-7F9A-48C5-B26D-31D9E187F85E}" destId="{BACA147E-9E13-4939-B1F0-052414EBB872}" srcOrd="3" destOrd="0" parTransId="{849969A4-6868-4058-989C-D2E04F1CAD78}" sibTransId="{72CBC0A7-6ABA-4A52-B80D-821432C0CE2A}"/>
    <dgm:cxn modelId="{4B31D396-0C42-493B-B2D3-4C619F534348}" type="presOf" srcId="{26175D8A-0E12-4D8D-84AF-7B8B94B0E336}" destId="{9114B00E-8F74-47DD-9094-D3AF8D0A868F}" srcOrd="0" destOrd="0" presId="urn:microsoft.com/office/officeart/2005/8/layout/default"/>
    <dgm:cxn modelId="{B06D4965-7CD0-43A9-9DAD-718BD5A1ACF2}" srcId="{AA78D451-7F9A-48C5-B26D-31D9E187F85E}" destId="{9B0B3284-ACE7-4DAE-831E-48D22C042655}" srcOrd="5" destOrd="0" parTransId="{9A0CD5F6-2FD5-42F9-BD19-06995273EBAE}" sibTransId="{5EC2708A-0DC3-4B88-A989-3512B1745730}"/>
    <dgm:cxn modelId="{2E0FD162-9110-49ED-858A-719DB46007A4}" type="presOf" srcId="{9B0B3284-ACE7-4DAE-831E-48D22C042655}" destId="{B83A8CDC-8D4F-44EE-ACAD-9309697F098D}" srcOrd="0" destOrd="0" presId="urn:microsoft.com/office/officeart/2005/8/layout/default"/>
    <dgm:cxn modelId="{5AAB1D71-EADE-4545-BF8E-92BD781F5689}" type="presOf" srcId="{342A0C72-CA51-456A-A81D-BB2A234A9F22}" destId="{42026372-C099-4750-AD7E-AF4AA6BF8882}" srcOrd="0" destOrd="0" presId="urn:microsoft.com/office/officeart/2005/8/layout/default"/>
    <dgm:cxn modelId="{E6B08401-A8A7-4ACC-B16A-40F347DF088F}" srcId="{AA78D451-7F9A-48C5-B26D-31D9E187F85E}" destId="{6EAB55EB-8F80-48FA-8EDC-B83DBFD99624}" srcOrd="4" destOrd="0" parTransId="{9D8E1585-5AA5-4228-9F87-4ED5B0B7A1BA}" sibTransId="{2DBC5CC2-A35A-4F72-8DEA-CF6AEAFEA9A8}"/>
    <dgm:cxn modelId="{093112EA-ABF9-48CB-8FE1-F31CF92E7EB2}" type="presOf" srcId="{AA78D451-7F9A-48C5-B26D-31D9E187F85E}" destId="{25B159E6-3179-4AEB-8339-2AE5A65A195A}" srcOrd="0" destOrd="0" presId="urn:microsoft.com/office/officeart/2005/8/layout/default"/>
    <dgm:cxn modelId="{7DC00C18-85FF-490C-87FC-B17E7EABF3E3}" type="presOf" srcId="{4149857B-BDE6-4672-A6A1-0FA1F64BA30B}" destId="{E5F17129-B8BB-4A7C-8621-70846B775D15}" srcOrd="0" destOrd="0" presId="urn:microsoft.com/office/officeart/2005/8/layout/default"/>
    <dgm:cxn modelId="{497F64E0-23DD-4D1F-B6F8-D16A7AB02EFD}" type="presOf" srcId="{6EAB55EB-8F80-48FA-8EDC-B83DBFD99624}" destId="{C669DD27-0D9D-4F61-8F8C-F25F04448781}" srcOrd="0" destOrd="0" presId="urn:microsoft.com/office/officeart/2005/8/layout/default"/>
    <dgm:cxn modelId="{C9716818-A29F-4D06-A8BF-B07B16B9194E}" srcId="{AA78D451-7F9A-48C5-B26D-31D9E187F85E}" destId="{342A0C72-CA51-456A-A81D-BB2A234A9F22}" srcOrd="0" destOrd="0" parTransId="{F32C32A2-28F8-4C68-B35A-306C9E751748}" sibTransId="{11A8D6E2-9D81-4EC9-AAD4-CE9E2C8BDD89}"/>
    <dgm:cxn modelId="{698D25B1-E868-4744-9047-62BDFDB91DEB}" type="presParOf" srcId="{25B159E6-3179-4AEB-8339-2AE5A65A195A}" destId="{42026372-C099-4750-AD7E-AF4AA6BF8882}" srcOrd="0" destOrd="0" presId="urn:microsoft.com/office/officeart/2005/8/layout/default"/>
    <dgm:cxn modelId="{C4B17196-89D4-440D-99AD-656F5E540259}" type="presParOf" srcId="{25B159E6-3179-4AEB-8339-2AE5A65A195A}" destId="{AF0D8E23-FA8A-4801-BE06-A38E57B0605C}" srcOrd="1" destOrd="0" presId="urn:microsoft.com/office/officeart/2005/8/layout/default"/>
    <dgm:cxn modelId="{111B5057-EB8A-452B-B72C-1B99115DDB96}" type="presParOf" srcId="{25B159E6-3179-4AEB-8339-2AE5A65A195A}" destId="{E5F17129-B8BB-4A7C-8621-70846B775D15}" srcOrd="2" destOrd="0" presId="urn:microsoft.com/office/officeart/2005/8/layout/default"/>
    <dgm:cxn modelId="{FC56E9BE-8EC0-4D73-AC30-5A24F72D41ED}" type="presParOf" srcId="{25B159E6-3179-4AEB-8339-2AE5A65A195A}" destId="{0240C9F2-815D-4026-BE4D-45061FBF44A5}" srcOrd="3" destOrd="0" presId="urn:microsoft.com/office/officeart/2005/8/layout/default"/>
    <dgm:cxn modelId="{E6D706E8-B46F-4A64-89F4-4171AF0DC852}" type="presParOf" srcId="{25B159E6-3179-4AEB-8339-2AE5A65A195A}" destId="{9114B00E-8F74-47DD-9094-D3AF8D0A868F}" srcOrd="4" destOrd="0" presId="urn:microsoft.com/office/officeart/2005/8/layout/default"/>
    <dgm:cxn modelId="{9F3BE493-5C2C-415C-9439-84C7B0ACDFAA}" type="presParOf" srcId="{25B159E6-3179-4AEB-8339-2AE5A65A195A}" destId="{0F81D744-D663-434C-BA3C-C9DF944A5FD5}" srcOrd="5" destOrd="0" presId="urn:microsoft.com/office/officeart/2005/8/layout/default"/>
    <dgm:cxn modelId="{7C6753CB-CC5D-4F1E-A9F9-C678676F2D59}" type="presParOf" srcId="{25B159E6-3179-4AEB-8339-2AE5A65A195A}" destId="{F1AAC2C4-2B8C-4CC1-B46C-9EB47412BBB0}" srcOrd="6" destOrd="0" presId="urn:microsoft.com/office/officeart/2005/8/layout/default"/>
    <dgm:cxn modelId="{8A604FA7-0A2A-41EE-8F9E-C97100F9118F}" type="presParOf" srcId="{25B159E6-3179-4AEB-8339-2AE5A65A195A}" destId="{8030BFDE-B912-4F4F-909E-FDB5EFC61D6B}" srcOrd="7" destOrd="0" presId="urn:microsoft.com/office/officeart/2005/8/layout/default"/>
    <dgm:cxn modelId="{B8C920D3-74F8-4A01-B9CA-8D469AC839FC}" type="presParOf" srcId="{25B159E6-3179-4AEB-8339-2AE5A65A195A}" destId="{C669DD27-0D9D-4F61-8F8C-F25F04448781}" srcOrd="8" destOrd="0" presId="urn:microsoft.com/office/officeart/2005/8/layout/default"/>
    <dgm:cxn modelId="{FAA165FD-AEA0-46C8-99BD-D1B519CEE438}" type="presParOf" srcId="{25B159E6-3179-4AEB-8339-2AE5A65A195A}" destId="{D54B5827-7E6E-4E31-BA7D-F6206177F452}" srcOrd="9" destOrd="0" presId="urn:microsoft.com/office/officeart/2005/8/layout/default"/>
    <dgm:cxn modelId="{207A20CC-8325-4917-A6B1-68F0FD4D2945}" type="presParOf" srcId="{25B159E6-3179-4AEB-8339-2AE5A65A195A}" destId="{B83A8CDC-8D4F-44EE-ACAD-9309697F098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26372-C099-4750-AD7E-AF4AA6BF8882}">
      <dsp:nvSpPr>
        <dsp:cNvPr id="0" name=""/>
        <dsp:cNvSpPr/>
      </dsp:nvSpPr>
      <dsp:spPr>
        <a:xfrm>
          <a:off x="0" y="197313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Addiction and health issues</a:t>
          </a:r>
        </a:p>
      </dsp:txBody>
      <dsp:txXfrm>
        <a:off x="0" y="197313"/>
        <a:ext cx="1424725" cy="854835"/>
      </dsp:txXfrm>
    </dsp:sp>
    <dsp:sp modelId="{E5F17129-B8BB-4A7C-8621-70846B775D15}">
      <dsp:nvSpPr>
        <dsp:cNvPr id="0" name=""/>
        <dsp:cNvSpPr/>
      </dsp:nvSpPr>
      <dsp:spPr>
        <a:xfrm>
          <a:off x="1567197" y="197313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Child abuse</a:t>
          </a:r>
        </a:p>
      </dsp:txBody>
      <dsp:txXfrm>
        <a:off x="1567197" y="197313"/>
        <a:ext cx="1424725" cy="854835"/>
      </dsp:txXfrm>
    </dsp:sp>
    <dsp:sp modelId="{9114B00E-8F74-47DD-9094-D3AF8D0A868F}">
      <dsp:nvSpPr>
        <dsp:cNvPr id="0" name=""/>
        <dsp:cNvSpPr/>
      </dsp:nvSpPr>
      <dsp:spPr>
        <a:xfrm>
          <a:off x="3124009" y="207707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Lose respect for women</a:t>
          </a:r>
        </a:p>
      </dsp:txBody>
      <dsp:txXfrm>
        <a:off x="3124009" y="207707"/>
        <a:ext cx="1424725" cy="854835"/>
      </dsp:txXfrm>
    </dsp:sp>
    <dsp:sp modelId="{F1AAC2C4-2B8C-4CC1-B46C-9EB47412BBB0}">
      <dsp:nvSpPr>
        <dsp:cNvPr id="0" name=""/>
        <dsp:cNvSpPr/>
      </dsp:nvSpPr>
      <dsp:spPr>
        <a:xfrm>
          <a:off x="0" y="1194620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Increase woman and child abuse</a:t>
          </a:r>
        </a:p>
      </dsp:txBody>
      <dsp:txXfrm>
        <a:off x="0" y="1194620"/>
        <a:ext cx="1424725" cy="854835"/>
      </dsp:txXfrm>
    </dsp:sp>
    <dsp:sp modelId="{C669DD27-0D9D-4F61-8F8C-F25F04448781}">
      <dsp:nvSpPr>
        <dsp:cNvPr id="0" name=""/>
        <dsp:cNvSpPr/>
      </dsp:nvSpPr>
      <dsp:spPr>
        <a:xfrm>
          <a:off x="1567197" y="1194620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Ruins career and leads to job loss</a:t>
          </a:r>
        </a:p>
      </dsp:txBody>
      <dsp:txXfrm>
        <a:off x="1567197" y="1194620"/>
        <a:ext cx="1424725" cy="854835"/>
      </dsp:txXfrm>
    </dsp:sp>
    <dsp:sp modelId="{B83A8CDC-8D4F-44EE-ACAD-9309697F098D}">
      <dsp:nvSpPr>
        <dsp:cNvPr id="0" name=""/>
        <dsp:cNvSpPr/>
      </dsp:nvSpPr>
      <dsp:spPr>
        <a:xfrm>
          <a:off x="3134395" y="1194620"/>
          <a:ext cx="1424725" cy="854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Causes shame and self-deprecation</a:t>
          </a:r>
        </a:p>
      </dsp:txBody>
      <dsp:txXfrm>
        <a:off x="3134395" y="1194620"/>
        <a:ext cx="1424725" cy="854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2FD4-82E3-4AFE-93A8-BA27FAF68744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5109B-5F72-427F-A13E-FC0F69EE1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0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5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1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80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4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7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4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6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2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1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3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1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A03B2-E6E4-4030-99C7-A17ACFED492F}" type="datetimeFigureOut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7A79-F7E5-47D3-A299-4DEDB63A9D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yber Threa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414" y="365125"/>
            <a:ext cx="10495706" cy="5903700"/>
          </a:xfrm>
        </p:spPr>
      </p:pic>
    </p:spTree>
    <p:extLst>
      <p:ext uri="{BB962C8B-B14F-4D97-AF65-F5344CB8AC3E}">
        <p14:creationId xmlns:p14="http://schemas.microsoft.com/office/powerpoint/2010/main" val="11768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48530" cy="687225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90" y="0"/>
            <a:ext cx="590711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25668" y="-59233"/>
            <a:ext cx="8936841" cy="1940957"/>
          </a:xfrm>
          <a:prstGeom prst="round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EASY TO HACK MY COMPUTER </a:t>
            </a:r>
          </a:p>
        </p:txBody>
      </p:sp>
    </p:spTree>
    <p:extLst>
      <p:ext uri="{BB962C8B-B14F-4D97-AF65-F5344CB8AC3E}">
        <p14:creationId xmlns:p14="http://schemas.microsoft.com/office/powerpoint/2010/main" val="2701758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578" y="0"/>
            <a:ext cx="939613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81259" y="2600964"/>
            <a:ext cx="5522976" cy="30985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5764" y="-59233"/>
            <a:ext cx="84905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TO TRACE HACKERS </a:t>
            </a:r>
          </a:p>
        </p:txBody>
      </p:sp>
    </p:spTree>
    <p:extLst>
      <p:ext uri="{BB962C8B-B14F-4D97-AF65-F5344CB8AC3E}">
        <p14:creationId xmlns:p14="http://schemas.microsoft.com/office/powerpoint/2010/main" val="3680606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0056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63" y="82461"/>
            <a:ext cx="3346539" cy="3346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63" y="3429000"/>
            <a:ext cx="30289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78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65118" y="279317"/>
            <a:ext cx="9247909" cy="6381256"/>
            <a:chOff x="83126" y="294388"/>
            <a:chExt cx="7169727" cy="4867456"/>
          </a:xfrm>
        </p:grpSpPr>
        <p:grpSp>
          <p:nvGrpSpPr>
            <p:cNvPr id="4" name="Group 3"/>
            <p:cNvGrpSpPr/>
            <p:nvPr/>
          </p:nvGrpSpPr>
          <p:grpSpPr>
            <a:xfrm>
              <a:off x="83126" y="294388"/>
              <a:ext cx="7169727" cy="4867456"/>
              <a:chOff x="3564081" y="421516"/>
              <a:chExt cx="7543800" cy="485467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564081" y="421516"/>
                <a:ext cx="7543800" cy="4854676"/>
                <a:chOff x="1063902" y="2061526"/>
                <a:chExt cx="7543800" cy="485467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1063902" y="2061526"/>
                  <a:ext cx="7543800" cy="4648200"/>
                  <a:chOff x="1063902" y="2061526"/>
                  <a:chExt cx="7543800" cy="4648200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1063902" y="2061526"/>
                    <a:ext cx="7543800" cy="4648200"/>
                    <a:chOff x="1485363" y="622479"/>
                    <a:chExt cx="7543800" cy="4648200"/>
                  </a:xfrm>
                </p:grpSpPr>
                <p:pic>
                  <p:nvPicPr>
                    <p:cNvPr id="15" name="Picture 14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85363" y="622479"/>
                      <a:ext cx="7543800" cy="4648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 descr="https://www.veracode.com/sites/default/files/wp-content/uploads/2012/10/Virus.png"/>
                    <p:cNvPicPr/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969617" y="3694075"/>
                      <a:ext cx="1188720" cy="11887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4" name="Picture 13" descr="https://www.veracode.com/sites/default/files/wp-content/uploads/2012/10/Spyware.png"/>
                  <p:cNvPicPr/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18801" y="3219409"/>
                    <a:ext cx="1188720" cy="11887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2" name="Picture 11" descr="https://www.veracode.com/sites/default/files/wp-content/uploads/2012/10/Malware.png"/>
                <p:cNvPicPr/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8955" y="5727482"/>
                  <a:ext cx="1188720" cy="11887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" name="Picture 9" descr="https://www.veracode.com/sites/default/files/wp-content/uploads/2012/10/Trojan-Horse.png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4393" y="2173758"/>
                <a:ext cx="1188720" cy="11887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0340" y="3558187"/>
              <a:ext cx="1071959" cy="8823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860" y="2522640"/>
              <a:ext cx="1150660" cy="8455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645" y="1157066"/>
              <a:ext cx="808692" cy="877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41"/>
            <a:stretch/>
          </p:blipFill>
          <p:spPr>
            <a:xfrm>
              <a:off x="2327483" y="1455319"/>
              <a:ext cx="782759" cy="717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998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62" y="-1086654"/>
            <a:ext cx="12398062" cy="6148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62" y="4668592"/>
            <a:ext cx="12398062" cy="2189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3348" y="159707"/>
            <a:ext cx="84905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TROJAN HORSE</a:t>
            </a:r>
          </a:p>
        </p:txBody>
      </p:sp>
    </p:spTree>
    <p:extLst>
      <p:ext uri="{BB962C8B-B14F-4D97-AF65-F5344CB8AC3E}">
        <p14:creationId xmlns:p14="http://schemas.microsoft.com/office/powerpoint/2010/main" val="2646542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78794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0"/>
            <a:ext cx="4286250" cy="377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3532557"/>
            <a:ext cx="2553371" cy="3325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50772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215077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0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92" y="180304"/>
            <a:ext cx="862884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78403" y="3244404"/>
            <a:ext cx="4346617" cy="288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52"/>
            <a:ext cx="28575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2900"/>
            <a:ext cx="37433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1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tcs\IT@schhol\malware detectio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166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14846" y="0"/>
            <a:ext cx="6576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Malware symptom </a:t>
            </a:r>
          </a:p>
        </p:txBody>
      </p:sp>
      <p:sp>
        <p:nvSpPr>
          <p:cNvPr id="8" name="Rectangle 7"/>
          <p:cNvSpPr/>
          <p:nvPr/>
        </p:nvSpPr>
        <p:spPr>
          <a:xfrm>
            <a:off x="7668491" y="0"/>
            <a:ext cx="4523509" cy="6858000"/>
          </a:xfrm>
          <a:prstGeom prst="rect">
            <a:avLst/>
          </a:prstGeom>
          <a:solidFill>
            <a:srgbClr val="6AA85F"/>
          </a:solidFill>
          <a:ln>
            <a:solidFill>
              <a:srgbClr val="6AA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Increased CPU usage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Slow computer or web browser speeds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Problem connecting to networks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Freezing or crashing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Modified or deleted files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Appearance of strange files, programs or desktop icons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Programs running, turning off or reconfiguring themselves 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Strange computer behavior</a:t>
            </a:r>
          </a:p>
          <a:p>
            <a:pPr marL="457200" indent="-457200">
              <a:spcAft>
                <a:spcPts val="800"/>
              </a:spcAft>
              <a:buFont typeface="Wingdings 2" panose="05020102010507070707" pitchFamily="18" charset="2"/>
              <a:buChar char=""/>
            </a:pPr>
            <a:r>
              <a:rPr lang="en-US" sz="2400" dirty="0">
                <a:solidFill>
                  <a:srgbClr val="CC0000"/>
                </a:solidFill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rPr>
              <a:t>Emails/messages being sent automatically</a:t>
            </a:r>
            <a:endParaRPr lang="en-US" sz="2400" dirty="0">
              <a:solidFill>
                <a:srgbClr val="CC0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8532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461" y="0"/>
            <a:ext cx="8045003" cy="68533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67" y="-432635"/>
            <a:ext cx="3810000" cy="3000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71311" cy="2382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" y="1870068"/>
            <a:ext cx="3571311" cy="268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" y="4043776"/>
            <a:ext cx="4956757" cy="28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22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/>
          <a:stretch/>
        </p:blipFill>
        <p:spPr bwMode="auto">
          <a:xfrm>
            <a:off x="0" y="415636"/>
            <a:ext cx="12192000" cy="596438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684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7" y="-29616"/>
            <a:ext cx="10630886" cy="688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276294" y="1186141"/>
            <a:ext cx="6977772" cy="44251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93849" y="-59233"/>
            <a:ext cx="65406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CYBER THREATS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236589" y="2224726"/>
            <a:ext cx="1828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06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031"/>
            <a:ext cx="6785264" cy="382502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955" y="3475758"/>
            <a:ext cx="5598017" cy="346749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07" y="3078051"/>
            <a:ext cx="6709893" cy="361896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968836" y="904008"/>
            <a:ext cx="5039591" cy="1059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6AA85F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info.brienposey.com</a:t>
            </a:r>
          </a:p>
          <a:p>
            <a:pPr marL="342900" indent="-342900" algn="ctr">
              <a:buClr>
                <a:srgbClr val="C00000"/>
              </a:buClr>
              <a:buFont typeface="Wingdings 2" panose="05020102010507070707" pitchFamily="18" charset="2"/>
              <a:buChar char="T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brienposey.com.maliciousdomain.com  </a:t>
            </a:r>
          </a:p>
        </p:txBody>
      </p:sp>
    </p:spTree>
    <p:extLst>
      <p:ext uri="{BB962C8B-B14F-4D97-AF65-F5344CB8AC3E}">
        <p14:creationId xmlns:p14="http://schemas.microsoft.com/office/powerpoint/2010/main" val="1465057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23" y="813303"/>
            <a:ext cx="4544291" cy="589640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message contains a mismatched URL</a:t>
            </a: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URLs contain a misleading domain name</a:t>
            </a: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message contains poor spelling and grammar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message asks for personal information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offer seems too good to be true</a:t>
            </a: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You didn’t initiate the action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You’re asked to send money to cover expenses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The message makes unrealistic threats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buClr>
                <a:srgbClr val="FF0000"/>
              </a:buClr>
              <a:buFont typeface="Wingdings 3" panose="05040102010807070707" pitchFamily="18" charset="2"/>
              <a:buChar char=""/>
            </a:pP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268191" y="3428998"/>
            <a:ext cx="1475509" cy="108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37663" y="813303"/>
            <a:ext cx="4544291" cy="5896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Learn to Identify Suspected Phishing Emails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Check the Source of Information From Incoming Mail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Never Go to Your Bank’s Website by Clicking on Links Included in Emails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Enhance the Security of Your Computer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Enter Your Sensitive Data in Secure Websites Only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Periodically Check Your Accounts and Change Password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Have the Slightest Doubt, Do Not Risk It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Enable Two Factor Authentication for your </a:t>
            </a:r>
            <a:r>
              <a:rPr lang="en-US" sz="1800" b="1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Bank Accounts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, Emails, etc.</a:t>
            </a:r>
          </a:p>
          <a:p>
            <a:pPr>
              <a:lnSpc>
                <a:spcPct val="100000"/>
              </a:lnSpc>
              <a:buClr>
                <a:schemeClr val="accent6">
                  <a:lumMod val="50000"/>
                </a:schemeClr>
              </a:buClr>
              <a:buFont typeface="Wingdings 3" panose="05040102010807070707" pitchFamily="18" charset="2"/>
              <a:buChar char=""/>
            </a:pPr>
            <a:endParaRPr lang="en-US" sz="18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8168" y="145401"/>
            <a:ext cx="5995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opperplate Gothic Bold" panose="020E0705020206020404" pitchFamily="34" charset="0"/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2614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ildAbus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5" y="1335080"/>
            <a:ext cx="4607416" cy="26447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29671647"/>
              </p:ext>
            </p:extLst>
          </p:nvPr>
        </p:nvGraphicFramePr>
        <p:xfrm>
          <a:off x="542815" y="4094052"/>
          <a:ext cx="4559121" cy="22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-313776" y="131316"/>
            <a:ext cx="59456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PORNOGRAPHY </a:t>
            </a:r>
          </a:p>
        </p:txBody>
      </p:sp>
      <p:pic>
        <p:nvPicPr>
          <p:cNvPr id="7" name="Picture 6" descr="googleSearch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65" y="405246"/>
            <a:ext cx="5818908" cy="3672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youtube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46" y="4379952"/>
            <a:ext cx="3308690" cy="196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familySafety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36" y="3356264"/>
            <a:ext cx="3207424" cy="314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265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iIsra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" y="1420232"/>
            <a:ext cx="8950817" cy="530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he Original Logic Bomb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804" y="104641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yberTerrorism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3" t="12942"/>
          <a:stretch/>
        </p:blipFill>
        <p:spPr bwMode="auto">
          <a:xfrm>
            <a:off x="498762" y="1132609"/>
            <a:ext cx="1593967" cy="18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2196" y="300772"/>
            <a:ext cx="61561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CYBER TERRORISM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15" y="3729771"/>
            <a:ext cx="3371739" cy="27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3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77" y="715142"/>
            <a:ext cx="2691245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Anti Virus</a:t>
            </a:r>
          </a:p>
        </p:txBody>
      </p:sp>
      <p:pic>
        <p:nvPicPr>
          <p:cNvPr id="4" name="Content Placeholder 3" descr="download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8" y="390526"/>
            <a:ext cx="2181262" cy="223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32" y="1377924"/>
            <a:ext cx="63309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843366" y="774474"/>
            <a:ext cx="520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Anti Virus 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357" y="4180032"/>
            <a:ext cx="6184900" cy="18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691332" y="3613873"/>
            <a:ext cx="520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Anti Virus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50718" y="2584703"/>
            <a:ext cx="4707082" cy="3787559"/>
            <a:chOff x="550718" y="2584703"/>
            <a:chExt cx="4707082" cy="3787559"/>
          </a:xfrm>
        </p:grpSpPr>
        <p:sp>
          <p:nvSpPr>
            <p:cNvPr id="10" name="Freeform: Shape 9"/>
            <p:cNvSpPr/>
            <p:nvPr/>
          </p:nvSpPr>
          <p:spPr>
            <a:xfrm>
              <a:off x="550718" y="2584703"/>
              <a:ext cx="4707082" cy="716040"/>
            </a:xfrm>
            <a:custGeom>
              <a:avLst/>
              <a:gdLst>
                <a:gd name="connsiteX0" fmla="*/ 0 w 4707082"/>
                <a:gd name="connsiteY0" fmla="*/ 119342 h 716040"/>
                <a:gd name="connsiteX1" fmla="*/ 119342 w 4707082"/>
                <a:gd name="connsiteY1" fmla="*/ 0 h 716040"/>
                <a:gd name="connsiteX2" fmla="*/ 4587740 w 4707082"/>
                <a:gd name="connsiteY2" fmla="*/ 0 h 716040"/>
                <a:gd name="connsiteX3" fmla="*/ 4707082 w 4707082"/>
                <a:gd name="connsiteY3" fmla="*/ 119342 h 716040"/>
                <a:gd name="connsiteX4" fmla="*/ 4707082 w 4707082"/>
                <a:gd name="connsiteY4" fmla="*/ 596698 h 716040"/>
                <a:gd name="connsiteX5" fmla="*/ 4587740 w 4707082"/>
                <a:gd name="connsiteY5" fmla="*/ 716040 h 716040"/>
                <a:gd name="connsiteX6" fmla="*/ 119342 w 4707082"/>
                <a:gd name="connsiteY6" fmla="*/ 716040 h 716040"/>
                <a:gd name="connsiteX7" fmla="*/ 0 w 4707082"/>
                <a:gd name="connsiteY7" fmla="*/ 596698 h 716040"/>
                <a:gd name="connsiteX8" fmla="*/ 0 w 4707082"/>
                <a:gd name="connsiteY8" fmla="*/ 119342 h 7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7082" h="716040">
                  <a:moveTo>
                    <a:pt x="0" y="119342"/>
                  </a:moveTo>
                  <a:cubicBezTo>
                    <a:pt x="0" y="53431"/>
                    <a:pt x="53431" y="0"/>
                    <a:pt x="119342" y="0"/>
                  </a:cubicBezTo>
                  <a:lnTo>
                    <a:pt x="4587740" y="0"/>
                  </a:lnTo>
                  <a:cubicBezTo>
                    <a:pt x="4653651" y="0"/>
                    <a:pt x="4707082" y="53431"/>
                    <a:pt x="4707082" y="119342"/>
                  </a:cubicBezTo>
                  <a:lnTo>
                    <a:pt x="4707082" y="596698"/>
                  </a:lnTo>
                  <a:cubicBezTo>
                    <a:pt x="4707082" y="662609"/>
                    <a:pt x="4653651" y="716040"/>
                    <a:pt x="4587740" y="716040"/>
                  </a:cubicBezTo>
                  <a:lnTo>
                    <a:pt x="119342" y="716040"/>
                  </a:lnTo>
                  <a:cubicBezTo>
                    <a:pt x="53431" y="716040"/>
                    <a:pt x="0" y="662609"/>
                    <a:pt x="0" y="596698"/>
                  </a:cubicBezTo>
                  <a:lnTo>
                    <a:pt x="0" y="11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534" tIns="103534" rIns="103534" bIns="103534" numCol="1" spcCol="1270" anchor="ctr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Scans specific files or directories for malware or known malicious patterns</a:t>
              </a: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550718" y="3352583"/>
              <a:ext cx="4707082" cy="716040"/>
            </a:xfrm>
            <a:custGeom>
              <a:avLst/>
              <a:gdLst>
                <a:gd name="connsiteX0" fmla="*/ 0 w 4707082"/>
                <a:gd name="connsiteY0" fmla="*/ 119342 h 716040"/>
                <a:gd name="connsiteX1" fmla="*/ 119342 w 4707082"/>
                <a:gd name="connsiteY1" fmla="*/ 0 h 716040"/>
                <a:gd name="connsiteX2" fmla="*/ 4587740 w 4707082"/>
                <a:gd name="connsiteY2" fmla="*/ 0 h 716040"/>
                <a:gd name="connsiteX3" fmla="*/ 4707082 w 4707082"/>
                <a:gd name="connsiteY3" fmla="*/ 119342 h 716040"/>
                <a:gd name="connsiteX4" fmla="*/ 4707082 w 4707082"/>
                <a:gd name="connsiteY4" fmla="*/ 596698 h 716040"/>
                <a:gd name="connsiteX5" fmla="*/ 4587740 w 4707082"/>
                <a:gd name="connsiteY5" fmla="*/ 716040 h 716040"/>
                <a:gd name="connsiteX6" fmla="*/ 119342 w 4707082"/>
                <a:gd name="connsiteY6" fmla="*/ 716040 h 716040"/>
                <a:gd name="connsiteX7" fmla="*/ 0 w 4707082"/>
                <a:gd name="connsiteY7" fmla="*/ 596698 h 716040"/>
                <a:gd name="connsiteX8" fmla="*/ 0 w 4707082"/>
                <a:gd name="connsiteY8" fmla="*/ 119342 h 7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7082" h="716040">
                  <a:moveTo>
                    <a:pt x="0" y="119342"/>
                  </a:moveTo>
                  <a:cubicBezTo>
                    <a:pt x="0" y="53431"/>
                    <a:pt x="53431" y="0"/>
                    <a:pt x="119342" y="0"/>
                  </a:cubicBezTo>
                  <a:lnTo>
                    <a:pt x="4587740" y="0"/>
                  </a:lnTo>
                  <a:cubicBezTo>
                    <a:pt x="4653651" y="0"/>
                    <a:pt x="4707082" y="53431"/>
                    <a:pt x="4707082" y="119342"/>
                  </a:cubicBezTo>
                  <a:lnTo>
                    <a:pt x="4707082" y="596698"/>
                  </a:lnTo>
                  <a:cubicBezTo>
                    <a:pt x="4707082" y="662609"/>
                    <a:pt x="4653651" y="716040"/>
                    <a:pt x="4587740" y="716040"/>
                  </a:cubicBezTo>
                  <a:lnTo>
                    <a:pt x="119342" y="716040"/>
                  </a:lnTo>
                  <a:cubicBezTo>
                    <a:pt x="53431" y="716040"/>
                    <a:pt x="0" y="662609"/>
                    <a:pt x="0" y="596698"/>
                  </a:cubicBezTo>
                  <a:lnTo>
                    <a:pt x="0" y="11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534" tIns="103534" rIns="103534" bIns="103534" numCol="1" spcCol="1270" anchor="ctr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Allows schedule scans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550718" y="4120462"/>
              <a:ext cx="4707082" cy="716040"/>
            </a:xfrm>
            <a:custGeom>
              <a:avLst/>
              <a:gdLst>
                <a:gd name="connsiteX0" fmla="*/ 0 w 4707082"/>
                <a:gd name="connsiteY0" fmla="*/ 119342 h 716040"/>
                <a:gd name="connsiteX1" fmla="*/ 119342 w 4707082"/>
                <a:gd name="connsiteY1" fmla="*/ 0 h 716040"/>
                <a:gd name="connsiteX2" fmla="*/ 4587740 w 4707082"/>
                <a:gd name="connsiteY2" fmla="*/ 0 h 716040"/>
                <a:gd name="connsiteX3" fmla="*/ 4707082 w 4707082"/>
                <a:gd name="connsiteY3" fmla="*/ 119342 h 716040"/>
                <a:gd name="connsiteX4" fmla="*/ 4707082 w 4707082"/>
                <a:gd name="connsiteY4" fmla="*/ 596698 h 716040"/>
                <a:gd name="connsiteX5" fmla="*/ 4587740 w 4707082"/>
                <a:gd name="connsiteY5" fmla="*/ 716040 h 716040"/>
                <a:gd name="connsiteX6" fmla="*/ 119342 w 4707082"/>
                <a:gd name="connsiteY6" fmla="*/ 716040 h 716040"/>
                <a:gd name="connsiteX7" fmla="*/ 0 w 4707082"/>
                <a:gd name="connsiteY7" fmla="*/ 596698 h 716040"/>
                <a:gd name="connsiteX8" fmla="*/ 0 w 4707082"/>
                <a:gd name="connsiteY8" fmla="*/ 119342 h 7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7082" h="716040">
                  <a:moveTo>
                    <a:pt x="0" y="119342"/>
                  </a:moveTo>
                  <a:cubicBezTo>
                    <a:pt x="0" y="53431"/>
                    <a:pt x="53431" y="0"/>
                    <a:pt x="119342" y="0"/>
                  </a:cubicBezTo>
                  <a:lnTo>
                    <a:pt x="4587740" y="0"/>
                  </a:lnTo>
                  <a:cubicBezTo>
                    <a:pt x="4653651" y="0"/>
                    <a:pt x="4707082" y="53431"/>
                    <a:pt x="4707082" y="119342"/>
                  </a:cubicBezTo>
                  <a:lnTo>
                    <a:pt x="4707082" y="596698"/>
                  </a:lnTo>
                  <a:cubicBezTo>
                    <a:pt x="4707082" y="662609"/>
                    <a:pt x="4653651" y="716040"/>
                    <a:pt x="4587740" y="716040"/>
                  </a:cubicBezTo>
                  <a:lnTo>
                    <a:pt x="119342" y="716040"/>
                  </a:lnTo>
                  <a:cubicBezTo>
                    <a:pt x="53431" y="716040"/>
                    <a:pt x="0" y="662609"/>
                    <a:pt x="0" y="596698"/>
                  </a:cubicBezTo>
                  <a:lnTo>
                    <a:pt x="0" y="11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534" tIns="103534" rIns="103534" bIns="103534" numCol="1" spcCol="1270" anchor="ctr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Allows scan of a specific file or of computer, or of a CD or flash drive at any time</a:t>
              </a: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50718" y="4888343"/>
              <a:ext cx="4707082" cy="716040"/>
            </a:xfrm>
            <a:custGeom>
              <a:avLst/>
              <a:gdLst>
                <a:gd name="connsiteX0" fmla="*/ 0 w 4707082"/>
                <a:gd name="connsiteY0" fmla="*/ 119342 h 716040"/>
                <a:gd name="connsiteX1" fmla="*/ 119342 w 4707082"/>
                <a:gd name="connsiteY1" fmla="*/ 0 h 716040"/>
                <a:gd name="connsiteX2" fmla="*/ 4587740 w 4707082"/>
                <a:gd name="connsiteY2" fmla="*/ 0 h 716040"/>
                <a:gd name="connsiteX3" fmla="*/ 4707082 w 4707082"/>
                <a:gd name="connsiteY3" fmla="*/ 119342 h 716040"/>
                <a:gd name="connsiteX4" fmla="*/ 4707082 w 4707082"/>
                <a:gd name="connsiteY4" fmla="*/ 596698 h 716040"/>
                <a:gd name="connsiteX5" fmla="*/ 4587740 w 4707082"/>
                <a:gd name="connsiteY5" fmla="*/ 716040 h 716040"/>
                <a:gd name="connsiteX6" fmla="*/ 119342 w 4707082"/>
                <a:gd name="connsiteY6" fmla="*/ 716040 h 716040"/>
                <a:gd name="connsiteX7" fmla="*/ 0 w 4707082"/>
                <a:gd name="connsiteY7" fmla="*/ 596698 h 716040"/>
                <a:gd name="connsiteX8" fmla="*/ 0 w 4707082"/>
                <a:gd name="connsiteY8" fmla="*/ 119342 h 7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7082" h="716040">
                  <a:moveTo>
                    <a:pt x="0" y="119342"/>
                  </a:moveTo>
                  <a:cubicBezTo>
                    <a:pt x="0" y="53431"/>
                    <a:pt x="53431" y="0"/>
                    <a:pt x="119342" y="0"/>
                  </a:cubicBezTo>
                  <a:lnTo>
                    <a:pt x="4587740" y="0"/>
                  </a:lnTo>
                  <a:cubicBezTo>
                    <a:pt x="4653651" y="0"/>
                    <a:pt x="4707082" y="53431"/>
                    <a:pt x="4707082" y="119342"/>
                  </a:cubicBezTo>
                  <a:lnTo>
                    <a:pt x="4707082" y="596698"/>
                  </a:lnTo>
                  <a:cubicBezTo>
                    <a:pt x="4707082" y="662609"/>
                    <a:pt x="4653651" y="716040"/>
                    <a:pt x="4587740" y="716040"/>
                  </a:cubicBezTo>
                  <a:lnTo>
                    <a:pt x="119342" y="716040"/>
                  </a:lnTo>
                  <a:cubicBezTo>
                    <a:pt x="53431" y="716040"/>
                    <a:pt x="0" y="662609"/>
                    <a:pt x="0" y="596698"/>
                  </a:cubicBezTo>
                  <a:lnTo>
                    <a:pt x="0" y="11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534" tIns="103534" rIns="103534" bIns="103534" numCol="1" spcCol="1270" anchor="ctr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Remove any malicious code detected 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550718" y="5656222"/>
              <a:ext cx="4707082" cy="716040"/>
            </a:xfrm>
            <a:custGeom>
              <a:avLst/>
              <a:gdLst>
                <a:gd name="connsiteX0" fmla="*/ 0 w 4707082"/>
                <a:gd name="connsiteY0" fmla="*/ 119342 h 716040"/>
                <a:gd name="connsiteX1" fmla="*/ 119342 w 4707082"/>
                <a:gd name="connsiteY1" fmla="*/ 0 h 716040"/>
                <a:gd name="connsiteX2" fmla="*/ 4587740 w 4707082"/>
                <a:gd name="connsiteY2" fmla="*/ 0 h 716040"/>
                <a:gd name="connsiteX3" fmla="*/ 4707082 w 4707082"/>
                <a:gd name="connsiteY3" fmla="*/ 119342 h 716040"/>
                <a:gd name="connsiteX4" fmla="*/ 4707082 w 4707082"/>
                <a:gd name="connsiteY4" fmla="*/ 596698 h 716040"/>
                <a:gd name="connsiteX5" fmla="*/ 4587740 w 4707082"/>
                <a:gd name="connsiteY5" fmla="*/ 716040 h 716040"/>
                <a:gd name="connsiteX6" fmla="*/ 119342 w 4707082"/>
                <a:gd name="connsiteY6" fmla="*/ 716040 h 716040"/>
                <a:gd name="connsiteX7" fmla="*/ 0 w 4707082"/>
                <a:gd name="connsiteY7" fmla="*/ 596698 h 716040"/>
                <a:gd name="connsiteX8" fmla="*/ 0 w 4707082"/>
                <a:gd name="connsiteY8" fmla="*/ 119342 h 71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7082" h="716040">
                  <a:moveTo>
                    <a:pt x="0" y="119342"/>
                  </a:moveTo>
                  <a:cubicBezTo>
                    <a:pt x="0" y="53431"/>
                    <a:pt x="53431" y="0"/>
                    <a:pt x="119342" y="0"/>
                  </a:cubicBezTo>
                  <a:lnTo>
                    <a:pt x="4587740" y="0"/>
                  </a:lnTo>
                  <a:cubicBezTo>
                    <a:pt x="4653651" y="0"/>
                    <a:pt x="4707082" y="53431"/>
                    <a:pt x="4707082" y="119342"/>
                  </a:cubicBezTo>
                  <a:lnTo>
                    <a:pt x="4707082" y="596698"/>
                  </a:lnTo>
                  <a:cubicBezTo>
                    <a:pt x="4707082" y="662609"/>
                    <a:pt x="4653651" y="716040"/>
                    <a:pt x="4587740" y="716040"/>
                  </a:cubicBezTo>
                  <a:lnTo>
                    <a:pt x="119342" y="716040"/>
                  </a:lnTo>
                  <a:cubicBezTo>
                    <a:pt x="53431" y="716040"/>
                    <a:pt x="0" y="662609"/>
                    <a:pt x="0" y="596698"/>
                  </a:cubicBezTo>
                  <a:lnTo>
                    <a:pt x="0" y="1193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534" tIns="103534" rIns="103534" bIns="103534" numCol="1" spcCol="1270" anchor="ctr" anchorCtr="0">
              <a:noAutofit/>
            </a:bodyPr>
            <a:lstStyle/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Show you the ‘health’ of your computer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8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426" y="74098"/>
            <a:ext cx="5756565" cy="6710512"/>
            <a:chOff x="197426" y="74098"/>
            <a:chExt cx="5756565" cy="6710512"/>
          </a:xfrm>
        </p:grpSpPr>
        <p:sp>
          <p:nvSpPr>
            <p:cNvPr id="4" name="Freeform: Shape 3"/>
            <p:cNvSpPr/>
            <p:nvPr/>
          </p:nvSpPr>
          <p:spPr>
            <a:xfrm>
              <a:off x="197426" y="74098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dirty="0"/>
                <a:t>Never reveal personally identifiable information online</a:t>
              </a: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197426" y="634137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Never share your password with other people (except for your parents)</a:t>
              </a: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97426" y="1194176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Never arrange meetings with strangers</a:t>
              </a: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197426" y="1754215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believe everything you read or see online</a:t>
              </a: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97426" y="2314254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download files or software without your parents’ permission</a:t>
              </a: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97426" y="2874294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respond to inappropriate messages or emails</a:t>
              </a: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97426" y="3434333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post inappropriate content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97426" y="3994372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be bullied into fights</a:t>
              </a: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97426" y="4554411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use adult sites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97426" y="5114450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Understand what you put online will be there forever</a:t>
              </a: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97426" y="5674489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Don’t click on links in unknown text</a:t>
              </a: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97426" y="6234528"/>
              <a:ext cx="5756565" cy="550082"/>
            </a:xfrm>
            <a:custGeom>
              <a:avLst/>
              <a:gdLst>
                <a:gd name="connsiteX0" fmla="*/ 0 w 5756565"/>
                <a:gd name="connsiteY0" fmla="*/ 91682 h 550082"/>
                <a:gd name="connsiteX1" fmla="*/ 91682 w 5756565"/>
                <a:gd name="connsiteY1" fmla="*/ 0 h 550082"/>
                <a:gd name="connsiteX2" fmla="*/ 5664883 w 5756565"/>
                <a:gd name="connsiteY2" fmla="*/ 0 h 550082"/>
                <a:gd name="connsiteX3" fmla="*/ 5756565 w 5756565"/>
                <a:gd name="connsiteY3" fmla="*/ 91682 h 550082"/>
                <a:gd name="connsiteX4" fmla="*/ 5756565 w 5756565"/>
                <a:gd name="connsiteY4" fmla="*/ 458400 h 550082"/>
                <a:gd name="connsiteX5" fmla="*/ 5664883 w 5756565"/>
                <a:gd name="connsiteY5" fmla="*/ 550082 h 550082"/>
                <a:gd name="connsiteX6" fmla="*/ 91682 w 5756565"/>
                <a:gd name="connsiteY6" fmla="*/ 550082 h 550082"/>
                <a:gd name="connsiteX7" fmla="*/ 0 w 5756565"/>
                <a:gd name="connsiteY7" fmla="*/ 458400 h 550082"/>
                <a:gd name="connsiteX8" fmla="*/ 0 w 5756565"/>
                <a:gd name="connsiteY8" fmla="*/ 91682 h 55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6565" h="550082">
                  <a:moveTo>
                    <a:pt x="0" y="91682"/>
                  </a:moveTo>
                  <a:cubicBezTo>
                    <a:pt x="0" y="41047"/>
                    <a:pt x="41047" y="0"/>
                    <a:pt x="91682" y="0"/>
                  </a:cubicBezTo>
                  <a:lnTo>
                    <a:pt x="5664883" y="0"/>
                  </a:lnTo>
                  <a:cubicBezTo>
                    <a:pt x="5715518" y="0"/>
                    <a:pt x="5756565" y="41047"/>
                    <a:pt x="5756565" y="91682"/>
                  </a:cubicBezTo>
                  <a:lnTo>
                    <a:pt x="5756565" y="458400"/>
                  </a:lnTo>
                  <a:cubicBezTo>
                    <a:pt x="5756565" y="509035"/>
                    <a:pt x="5715518" y="550082"/>
                    <a:pt x="5664883" y="550082"/>
                  </a:cubicBezTo>
                  <a:lnTo>
                    <a:pt x="91682" y="550082"/>
                  </a:lnTo>
                  <a:cubicBezTo>
                    <a:pt x="41047" y="550082"/>
                    <a:pt x="0" y="509035"/>
                    <a:pt x="0" y="458400"/>
                  </a:cubicBezTo>
                  <a:lnTo>
                    <a:pt x="0" y="91682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053" tIns="103053" rIns="103053" bIns="103053" numCol="1" spcCol="1270" anchor="ctr" anchorCtr="0">
              <a:noAutofit/>
            </a:bodyPr>
            <a:lstStyle/>
            <a:p>
              <a:pPr marL="0" lvl="0" indent="0" algn="l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Download apps only from official app stores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997527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4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2982" cy="6861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58" y="4911448"/>
            <a:ext cx="2015901" cy="1731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3" y="4966824"/>
            <a:ext cx="1991384" cy="173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730" y="4911448"/>
            <a:ext cx="2044548" cy="1732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5"/>
          <p:cNvSpPr txBox="1"/>
          <p:nvPr/>
        </p:nvSpPr>
        <p:spPr>
          <a:xfrm>
            <a:off x="2224477" y="2136970"/>
            <a:ext cx="4149324" cy="966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rtl="0" hangingPunct="0">
              <a:buNone/>
              <a:tabLst/>
              <a:defRPr b="1">
                <a:solidFill>
                  <a:srgbClr val="3333FF"/>
                </a:solidFill>
              </a:defRPr>
            </a:pPr>
            <a:r>
              <a:rPr lang="en-US" sz="5400" b="1" i="0" u="none" strike="noStrike" dirty="0">
                <a:ln>
                  <a:noFill/>
                </a:ln>
                <a:solidFill>
                  <a:schemeClr val="bg1"/>
                </a:solidFill>
                <a:latin typeface="Tempus Sans ITC" panose="04020404030D07020202" pitchFamily="82" charset="0"/>
                <a:ea typeface="Andale Sans UI" pitchFamily="2"/>
                <a:cs typeface="Tahoma" pitchFamily="2"/>
              </a:rPr>
              <a:t>Cyber Laws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13763"/>
          <a:stretch/>
        </p:blipFill>
        <p:spPr>
          <a:xfrm>
            <a:off x="6832113" y="4912899"/>
            <a:ext cx="2105486" cy="1731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245293" y="6063"/>
            <a:ext cx="51406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  <a:latin typeface="Brush Script MT" panose="03060802040406070304" pitchFamily="66" charset="0"/>
              </a:rPr>
              <a:t>IT Act of India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2982" y="776419"/>
            <a:ext cx="5879413" cy="4049308"/>
            <a:chOff x="6192982" y="776419"/>
            <a:chExt cx="5879413" cy="4049308"/>
          </a:xfrm>
        </p:grpSpPr>
        <p:sp>
          <p:nvSpPr>
            <p:cNvPr id="3" name="Freeform: Shape 2"/>
            <p:cNvSpPr/>
            <p:nvPr/>
          </p:nvSpPr>
          <p:spPr>
            <a:xfrm>
              <a:off x="6192982" y="776419"/>
              <a:ext cx="5879413" cy="1003362"/>
            </a:xfrm>
            <a:custGeom>
              <a:avLst/>
              <a:gdLst>
                <a:gd name="connsiteX0" fmla="*/ 0 w 5879413"/>
                <a:gd name="connsiteY0" fmla="*/ 167230 h 1003362"/>
                <a:gd name="connsiteX1" fmla="*/ 167230 w 5879413"/>
                <a:gd name="connsiteY1" fmla="*/ 0 h 1003362"/>
                <a:gd name="connsiteX2" fmla="*/ 5712183 w 5879413"/>
                <a:gd name="connsiteY2" fmla="*/ 0 h 1003362"/>
                <a:gd name="connsiteX3" fmla="*/ 5879413 w 5879413"/>
                <a:gd name="connsiteY3" fmla="*/ 167230 h 1003362"/>
                <a:gd name="connsiteX4" fmla="*/ 5879413 w 5879413"/>
                <a:gd name="connsiteY4" fmla="*/ 836132 h 1003362"/>
                <a:gd name="connsiteX5" fmla="*/ 5712183 w 5879413"/>
                <a:gd name="connsiteY5" fmla="*/ 1003362 h 1003362"/>
                <a:gd name="connsiteX6" fmla="*/ 167230 w 5879413"/>
                <a:gd name="connsiteY6" fmla="*/ 1003362 h 1003362"/>
                <a:gd name="connsiteX7" fmla="*/ 0 w 5879413"/>
                <a:gd name="connsiteY7" fmla="*/ 836132 h 1003362"/>
                <a:gd name="connsiteX8" fmla="*/ 0 w 5879413"/>
                <a:gd name="connsiteY8" fmla="*/ 167230 h 10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9413" h="1003362">
                  <a:moveTo>
                    <a:pt x="0" y="167230"/>
                  </a:moveTo>
                  <a:cubicBezTo>
                    <a:pt x="0" y="74871"/>
                    <a:pt x="74871" y="0"/>
                    <a:pt x="167230" y="0"/>
                  </a:cubicBezTo>
                  <a:lnTo>
                    <a:pt x="5712183" y="0"/>
                  </a:lnTo>
                  <a:cubicBezTo>
                    <a:pt x="5804542" y="0"/>
                    <a:pt x="5879413" y="74871"/>
                    <a:pt x="5879413" y="167230"/>
                  </a:cubicBezTo>
                  <a:lnTo>
                    <a:pt x="5879413" y="836132"/>
                  </a:lnTo>
                  <a:cubicBezTo>
                    <a:pt x="5879413" y="928491"/>
                    <a:pt x="5804542" y="1003362"/>
                    <a:pt x="5712183" y="1003362"/>
                  </a:cubicBezTo>
                  <a:lnTo>
                    <a:pt x="167230" y="1003362"/>
                  </a:lnTo>
                  <a:cubicBezTo>
                    <a:pt x="74871" y="1003362"/>
                    <a:pt x="0" y="928491"/>
                    <a:pt x="0" y="836132"/>
                  </a:cubicBezTo>
                  <a:lnTo>
                    <a:pt x="0" y="16723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50" tIns="113750" rIns="113750" bIns="113750" numCol="1" spcCol="1270" anchor="ctr" anchorCtr="0">
              <a:noAutofit/>
            </a:bodyPr>
            <a:lstStyle/>
            <a:p>
              <a:pPr marL="0" lvl="0" indent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i="1" kern="1200" dirty="0"/>
                <a:t>India passed the Information Technology Act 2000 in May 2000 and notified it for effective on October 17, 2000</a:t>
              </a: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6192982" y="1791734"/>
              <a:ext cx="5879413" cy="1003362"/>
            </a:xfrm>
            <a:custGeom>
              <a:avLst/>
              <a:gdLst>
                <a:gd name="connsiteX0" fmla="*/ 0 w 5879413"/>
                <a:gd name="connsiteY0" fmla="*/ 167230 h 1003362"/>
                <a:gd name="connsiteX1" fmla="*/ 167230 w 5879413"/>
                <a:gd name="connsiteY1" fmla="*/ 0 h 1003362"/>
                <a:gd name="connsiteX2" fmla="*/ 5712183 w 5879413"/>
                <a:gd name="connsiteY2" fmla="*/ 0 h 1003362"/>
                <a:gd name="connsiteX3" fmla="*/ 5879413 w 5879413"/>
                <a:gd name="connsiteY3" fmla="*/ 167230 h 1003362"/>
                <a:gd name="connsiteX4" fmla="*/ 5879413 w 5879413"/>
                <a:gd name="connsiteY4" fmla="*/ 836132 h 1003362"/>
                <a:gd name="connsiteX5" fmla="*/ 5712183 w 5879413"/>
                <a:gd name="connsiteY5" fmla="*/ 1003362 h 1003362"/>
                <a:gd name="connsiteX6" fmla="*/ 167230 w 5879413"/>
                <a:gd name="connsiteY6" fmla="*/ 1003362 h 1003362"/>
                <a:gd name="connsiteX7" fmla="*/ 0 w 5879413"/>
                <a:gd name="connsiteY7" fmla="*/ 836132 h 1003362"/>
                <a:gd name="connsiteX8" fmla="*/ 0 w 5879413"/>
                <a:gd name="connsiteY8" fmla="*/ 167230 h 10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9413" h="1003362">
                  <a:moveTo>
                    <a:pt x="0" y="167230"/>
                  </a:moveTo>
                  <a:cubicBezTo>
                    <a:pt x="0" y="74871"/>
                    <a:pt x="74871" y="0"/>
                    <a:pt x="167230" y="0"/>
                  </a:cubicBezTo>
                  <a:lnTo>
                    <a:pt x="5712183" y="0"/>
                  </a:lnTo>
                  <a:cubicBezTo>
                    <a:pt x="5804542" y="0"/>
                    <a:pt x="5879413" y="74871"/>
                    <a:pt x="5879413" y="167230"/>
                  </a:cubicBezTo>
                  <a:lnTo>
                    <a:pt x="5879413" y="836132"/>
                  </a:lnTo>
                  <a:cubicBezTo>
                    <a:pt x="5879413" y="928491"/>
                    <a:pt x="5804542" y="1003362"/>
                    <a:pt x="5712183" y="1003362"/>
                  </a:cubicBezTo>
                  <a:lnTo>
                    <a:pt x="167230" y="1003362"/>
                  </a:lnTo>
                  <a:cubicBezTo>
                    <a:pt x="74871" y="1003362"/>
                    <a:pt x="0" y="928491"/>
                    <a:pt x="0" y="836132"/>
                  </a:cubicBezTo>
                  <a:lnTo>
                    <a:pt x="0" y="16723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50" tIns="113750" rIns="113750" bIns="113750" numCol="1" spcCol="1270" anchor="ctr" anchorCtr="0">
              <a:noAutofit/>
            </a:bodyPr>
            <a:lstStyle/>
            <a:p>
              <a:pPr marL="0" lvl="0" indent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i="1" kern="1200" dirty="0"/>
                <a:t>IT Act 2000 consists of 4 schedules 94 sections segregated into 13 chapters and </a:t>
              </a:r>
              <a:r>
                <a:rPr lang="en-US" sz="1700" b="0" i="1" kern="1200" dirty="0"/>
                <a:t>focuses on providing legal recognition to e-commerce and on facilitating the filing of e-records with the government</a:t>
              </a:r>
              <a:endParaRPr lang="en-US" sz="1700" i="1" kern="1200" dirty="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6192982" y="2807050"/>
              <a:ext cx="5879413" cy="1003362"/>
            </a:xfrm>
            <a:custGeom>
              <a:avLst/>
              <a:gdLst>
                <a:gd name="connsiteX0" fmla="*/ 0 w 5879413"/>
                <a:gd name="connsiteY0" fmla="*/ 167230 h 1003362"/>
                <a:gd name="connsiteX1" fmla="*/ 167230 w 5879413"/>
                <a:gd name="connsiteY1" fmla="*/ 0 h 1003362"/>
                <a:gd name="connsiteX2" fmla="*/ 5712183 w 5879413"/>
                <a:gd name="connsiteY2" fmla="*/ 0 h 1003362"/>
                <a:gd name="connsiteX3" fmla="*/ 5879413 w 5879413"/>
                <a:gd name="connsiteY3" fmla="*/ 167230 h 1003362"/>
                <a:gd name="connsiteX4" fmla="*/ 5879413 w 5879413"/>
                <a:gd name="connsiteY4" fmla="*/ 836132 h 1003362"/>
                <a:gd name="connsiteX5" fmla="*/ 5712183 w 5879413"/>
                <a:gd name="connsiteY5" fmla="*/ 1003362 h 1003362"/>
                <a:gd name="connsiteX6" fmla="*/ 167230 w 5879413"/>
                <a:gd name="connsiteY6" fmla="*/ 1003362 h 1003362"/>
                <a:gd name="connsiteX7" fmla="*/ 0 w 5879413"/>
                <a:gd name="connsiteY7" fmla="*/ 836132 h 1003362"/>
                <a:gd name="connsiteX8" fmla="*/ 0 w 5879413"/>
                <a:gd name="connsiteY8" fmla="*/ 167230 h 10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9413" h="1003362">
                  <a:moveTo>
                    <a:pt x="0" y="167230"/>
                  </a:moveTo>
                  <a:cubicBezTo>
                    <a:pt x="0" y="74871"/>
                    <a:pt x="74871" y="0"/>
                    <a:pt x="167230" y="0"/>
                  </a:cubicBezTo>
                  <a:lnTo>
                    <a:pt x="5712183" y="0"/>
                  </a:lnTo>
                  <a:cubicBezTo>
                    <a:pt x="5804542" y="0"/>
                    <a:pt x="5879413" y="74871"/>
                    <a:pt x="5879413" y="167230"/>
                  </a:cubicBezTo>
                  <a:lnTo>
                    <a:pt x="5879413" y="836132"/>
                  </a:lnTo>
                  <a:cubicBezTo>
                    <a:pt x="5879413" y="928491"/>
                    <a:pt x="5804542" y="1003362"/>
                    <a:pt x="5712183" y="1003362"/>
                  </a:cubicBezTo>
                  <a:lnTo>
                    <a:pt x="167230" y="1003362"/>
                  </a:lnTo>
                  <a:cubicBezTo>
                    <a:pt x="74871" y="1003362"/>
                    <a:pt x="0" y="928491"/>
                    <a:pt x="0" y="836132"/>
                  </a:cubicBezTo>
                  <a:lnTo>
                    <a:pt x="0" y="16723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50" tIns="113750" rIns="113750" bIns="113750" numCol="1" spcCol="1270" anchor="ctr" anchorCtr="0">
              <a:noAutofit/>
            </a:bodyPr>
            <a:lstStyle/>
            <a:p>
              <a:pPr marL="0" lvl="0" indent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i="1" kern="1200" dirty="0"/>
                <a:t>ITA 2008 is the amendment of IT Act 2000, It has added new sections on offenses including Cyber Terrorism and Data Protection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192982" y="3822365"/>
              <a:ext cx="5879413" cy="1003362"/>
            </a:xfrm>
            <a:custGeom>
              <a:avLst/>
              <a:gdLst>
                <a:gd name="connsiteX0" fmla="*/ 0 w 5879413"/>
                <a:gd name="connsiteY0" fmla="*/ 167230 h 1003362"/>
                <a:gd name="connsiteX1" fmla="*/ 167230 w 5879413"/>
                <a:gd name="connsiteY1" fmla="*/ 0 h 1003362"/>
                <a:gd name="connsiteX2" fmla="*/ 5712183 w 5879413"/>
                <a:gd name="connsiteY2" fmla="*/ 0 h 1003362"/>
                <a:gd name="connsiteX3" fmla="*/ 5879413 w 5879413"/>
                <a:gd name="connsiteY3" fmla="*/ 167230 h 1003362"/>
                <a:gd name="connsiteX4" fmla="*/ 5879413 w 5879413"/>
                <a:gd name="connsiteY4" fmla="*/ 836132 h 1003362"/>
                <a:gd name="connsiteX5" fmla="*/ 5712183 w 5879413"/>
                <a:gd name="connsiteY5" fmla="*/ 1003362 h 1003362"/>
                <a:gd name="connsiteX6" fmla="*/ 167230 w 5879413"/>
                <a:gd name="connsiteY6" fmla="*/ 1003362 h 1003362"/>
                <a:gd name="connsiteX7" fmla="*/ 0 w 5879413"/>
                <a:gd name="connsiteY7" fmla="*/ 836132 h 1003362"/>
                <a:gd name="connsiteX8" fmla="*/ 0 w 5879413"/>
                <a:gd name="connsiteY8" fmla="*/ 167230 h 10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9413" h="1003362">
                  <a:moveTo>
                    <a:pt x="0" y="167230"/>
                  </a:moveTo>
                  <a:cubicBezTo>
                    <a:pt x="0" y="74871"/>
                    <a:pt x="74871" y="0"/>
                    <a:pt x="167230" y="0"/>
                  </a:cubicBezTo>
                  <a:lnTo>
                    <a:pt x="5712183" y="0"/>
                  </a:lnTo>
                  <a:cubicBezTo>
                    <a:pt x="5804542" y="0"/>
                    <a:pt x="5879413" y="74871"/>
                    <a:pt x="5879413" y="167230"/>
                  </a:cubicBezTo>
                  <a:lnTo>
                    <a:pt x="5879413" y="836132"/>
                  </a:lnTo>
                  <a:cubicBezTo>
                    <a:pt x="5879413" y="928491"/>
                    <a:pt x="5804542" y="1003362"/>
                    <a:pt x="5712183" y="1003362"/>
                  </a:cubicBezTo>
                  <a:lnTo>
                    <a:pt x="167230" y="1003362"/>
                  </a:lnTo>
                  <a:cubicBezTo>
                    <a:pt x="74871" y="1003362"/>
                    <a:pt x="0" y="928491"/>
                    <a:pt x="0" y="836132"/>
                  </a:cubicBezTo>
                  <a:lnTo>
                    <a:pt x="0" y="167230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50" tIns="113750" rIns="113750" bIns="113750" numCol="1" spcCol="1270" anchor="ctr" anchorCtr="0">
              <a:noAutofit/>
            </a:bodyPr>
            <a:lstStyle/>
            <a:p>
              <a:pPr marL="0" lvl="0" indent="0" algn="l" defTabSz="755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i="1" kern="1200" dirty="0"/>
                <a:t>Amendment has been passed by the Parliament on 23</a:t>
              </a:r>
              <a:r>
                <a:rPr lang="en-US" sz="1700" i="1" kern="1200" baseline="30000" dirty="0"/>
                <a:t>rd</a:t>
              </a:r>
              <a:r>
                <a:rPr lang="en-US" sz="1700" i="1" kern="1200" dirty="0"/>
                <a:t> December 2008 and came into force from October 27,2009 onwards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575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74016"/>
              </p:ext>
            </p:extLst>
          </p:nvPr>
        </p:nvGraphicFramePr>
        <p:xfrm>
          <a:off x="0" y="-2"/>
          <a:ext cx="121920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9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0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348"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Offence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Punishment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mpus Sans ITC" panose="04020404030D07020202" pitchFamily="82" charset="0"/>
                        </a:rPr>
                        <a:t>Section 65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Tampering with Computer System Document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IN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three years,  or fine which may extend up to two lakh rupees, or both</a:t>
                      </a:r>
                      <a:endParaRPr lang="en-US" sz="1600" b="1" kern="1200" dirty="0">
                        <a:solidFill>
                          <a:srgbClr val="C00000"/>
                        </a:solidFill>
                        <a:latin typeface="Tempus Sans ITC" panose="04020404030D07020202" pitchFamily="82" charset="0"/>
                        <a:ea typeface="+mn-ea"/>
                        <a:cs typeface="+mn-cs"/>
                      </a:endParaRP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9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Hacking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3 years or fine which extend up to 5 lakh rupees  or both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7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>
                          <a:solidFill>
                            <a:srgbClr val="C00000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If virus attack damages the computer or computer network </a:t>
                      </a: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A compensation of 5 crore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0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B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Receiving Stolen Computer or Communication Device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3 years or fine which extend up to 1 lakh rupees or both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58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C 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Identity Theft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3 years  or fine which extend up to 1 lakh rupees or both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08"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D 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Cheating by personation by using computer resources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3 years  or fine which extend up to 1 lakh rupees or both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E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Violation of Privacy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5 years and fine of 10 lakh rupees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66 F 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Cyber Terrorism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which may extend to life  </a:t>
                      </a:r>
                      <a:endParaRPr lang="en-US" sz="1600" b="1" kern="1200" dirty="0">
                        <a:solidFill>
                          <a:srgbClr val="C00000"/>
                        </a:solidFill>
                        <a:latin typeface="Tempus Sans ITC" panose="04020404030D07020202" pitchFamily="82" charset="0"/>
                        <a:ea typeface="+mn-ea"/>
                        <a:cs typeface="+mn-cs"/>
                      </a:endParaRP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67 A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Pornography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5 years and fine of  lakh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348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Section 67 B</a:t>
                      </a:r>
                      <a:endParaRPr lang="en-US" sz="1600" dirty="0">
                        <a:latin typeface="Tempus Sans ITC" panose="04020404030D07020202" pitchFamily="8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Child Pornography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5 years and fine of  lakh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21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mpus Sans ITC" panose="04020404030D07020202" pitchFamily="82" charset="0"/>
                        </a:rPr>
                        <a:t>Section 70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Un-authorized access to protected system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which may extend to ten years and shall also be liable to fine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75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mpus Sans ITC" panose="04020404030D07020202" pitchFamily="82" charset="0"/>
                        </a:rPr>
                        <a:t>Section 74</a:t>
                      </a: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Publication for fraudulent purpose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C00000"/>
                          </a:solidFill>
                          <a:latin typeface="Tempus Sans ITC" panose="04020404030D07020202" pitchFamily="82" charset="0"/>
                          <a:ea typeface="+mn-ea"/>
                          <a:cs typeface="+mn-cs"/>
                        </a:rPr>
                        <a:t>Imprisonment up to two years, or with fine which extend to 1 lakh rupees, or with both</a:t>
                      </a:r>
                    </a:p>
                  </a:txBody>
                  <a:tcPr>
                    <a:blipFill dpi="0" rotWithShape="1">
                      <a:blip r:embed="rId3">
                        <a:alphaModFix amt="33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75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23"/>
          <a:stretch/>
        </p:blipFill>
        <p:spPr>
          <a:xfrm>
            <a:off x="57150" y="273920"/>
            <a:ext cx="5749490" cy="2873726"/>
          </a:xfrm>
          <a:prstGeom prst="rect">
            <a:avLst/>
          </a:prstGeom>
        </p:spPr>
      </p:pic>
      <p:pic>
        <p:nvPicPr>
          <p:cNvPr id="18434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296" y="90641"/>
            <a:ext cx="6207704" cy="324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228975"/>
            <a:ext cx="5315227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55753"/>
          <a:stretch/>
        </p:blipFill>
        <p:spPr>
          <a:xfrm>
            <a:off x="5562600" y="3467101"/>
            <a:ext cx="6688415" cy="2154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4200" y="4867276"/>
            <a:ext cx="5181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86600" y="2887012"/>
            <a:ext cx="4974720" cy="12155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Never write down passwords</a:t>
            </a:r>
          </a:p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Never have common passwords across sites</a:t>
            </a:r>
          </a:p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Never use common words as passwords</a:t>
            </a:r>
          </a:p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Never use personal details as passwords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083"/>
            <a:ext cx="5561012" cy="2774723"/>
          </a:xfrm>
          <a:prstGeom prst="rect">
            <a:avLst/>
          </a:prstGeom>
        </p:spPr>
      </p:pic>
      <p:pic>
        <p:nvPicPr>
          <p:cNvPr id="7" name="Picture 10" descr="Image result for PASSWORD LEAK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 b="6015"/>
          <a:stretch/>
        </p:blipFill>
        <p:spPr bwMode="auto">
          <a:xfrm>
            <a:off x="7086600" y="8083"/>
            <a:ext cx="4939146" cy="277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202690"/>
            <a:ext cx="4974720" cy="25791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88" y="2834908"/>
            <a:ext cx="5561012" cy="12155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Enable 2 step authentication wherever possible</a:t>
            </a:r>
          </a:p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Always use strong passwords </a:t>
            </a:r>
          </a:p>
          <a:p>
            <a:r>
              <a:rPr lang="en-US" dirty="0">
                <a:ln w="0"/>
                <a:solidFill>
                  <a:srgbClr val="CC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tangChe" panose="02030609000101010101" pitchFamily="49" charset="-127"/>
                <a:ea typeface="BatangChe" panose="02030609000101010101" pitchFamily="49" charset="-127"/>
              </a:rPr>
              <a:t>Revoke access to third party apps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4102606"/>
            <a:ext cx="5561012" cy="27346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95334" y="-465788"/>
            <a:ext cx="1617366" cy="6705600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External Forces  Accidental Action</a:t>
            </a:r>
          </a:p>
        </p:txBody>
      </p:sp>
    </p:spTree>
    <p:extLst>
      <p:ext uri="{BB962C8B-B14F-4D97-AF65-F5344CB8AC3E}">
        <p14:creationId xmlns:p14="http://schemas.microsoft.com/office/powerpoint/2010/main" val="6645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25" y="3633787"/>
            <a:ext cx="292821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80" y="22957"/>
            <a:ext cx="6082434" cy="6725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94484" cy="3609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291" r="6075" b="20881"/>
          <a:stretch/>
        </p:blipFill>
        <p:spPr>
          <a:xfrm>
            <a:off x="19253" y="3614537"/>
            <a:ext cx="3975231" cy="3224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78025" y="503989"/>
            <a:ext cx="1431161" cy="56885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Password Sharing</a:t>
            </a:r>
          </a:p>
        </p:txBody>
      </p:sp>
    </p:spTree>
    <p:extLst>
      <p:ext uri="{BB962C8B-B14F-4D97-AF65-F5344CB8AC3E}">
        <p14:creationId xmlns:p14="http://schemas.microsoft.com/office/powerpoint/2010/main" val="6438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376" y="250162"/>
            <a:ext cx="11686758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CONSEQUENCES OF PASSWORD MISUSE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3466"/>
            <a:ext cx="10515600" cy="464964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leads to punishments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Financial loss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Personal data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LOsS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Personal reputation loss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Leakage of country defense and security details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657" y="4359679"/>
            <a:ext cx="2809135" cy="235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"/>
          <a:stretch/>
        </p:blipFill>
        <p:spPr>
          <a:xfrm>
            <a:off x="2838097" y="4359679"/>
            <a:ext cx="2910702" cy="2401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88" y="4359679"/>
            <a:ext cx="2942280" cy="2401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b="3183"/>
          <a:stretch/>
        </p:blipFill>
        <p:spPr>
          <a:xfrm>
            <a:off x="266855" y="4452674"/>
            <a:ext cx="2364953" cy="2259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330" y="1244334"/>
            <a:ext cx="3273462" cy="24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8" y="596378"/>
            <a:ext cx="1037603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9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059" y="1751527"/>
            <a:ext cx="9144000" cy="223126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381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5668" y="-59233"/>
            <a:ext cx="65406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HACKING</a:t>
            </a:r>
          </a:p>
          <a:p>
            <a:pPr algn="ctr"/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35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" y="0"/>
            <a:ext cx="1223552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33655"/>
            <a:ext cx="12242140" cy="42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13342</TotalTime>
  <Words>772</Words>
  <Application>Microsoft Office PowerPoint</Application>
  <PresentationFormat>Widescreen</PresentationFormat>
  <Paragraphs>121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Algerian</vt:lpstr>
      <vt:lpstr>Andale Sans UI</vt:lpstr>
      <vt:lpstr>Arial</vt:lpstr>
      <vt:lpstr>Arial Rounded MT Bold</vt:lpstr>
      <vt:lpstr>BatangChe</vt:lpstr>
      <vt:lpstr>Book Antiqua</vt:lpstr>
      <vt:lpstr>Browallia New</vt:lpstr>
      <vt:lpstr>Brush Script MT</vt:lpstr>
      <vt:lpstr>Calibri</vt:lpstr>
      <vt:lpstr>Calibri Light</vt:lpstr>
      <vt:lpstr>Comic Sans MS</vt:lpstr>
      <vt:lpstr>Copperplate Gothic Bold</vt:lpstr>
      <vt:lpstr>MV Boli</vt:lpstr>
      <vt:lpstr>Tahoma</vt:lpstr>
      <vt:lpstr>Tempus Sans ITC</vt:lpstr>
      <vt:lpstr>Wingdings</vt:lpstr>
      <vt:lpstr>Wingdings 2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CONSEQUENCES OF PASSWORD MISUSE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 Virus</vt:lpstr>
      <vt:lpstr>PowerPoint Presentation</vt:lpstr>
      <vt:lpstr>PowerPoint Presentation</vt:lpstr>
      <vt:lpstr>PowerPoint Presentation</vt:lpstr>
    </vt:vector>
  </TitlesOfParts>
  <Company>TATA Consultancy Services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Binu  Puthuva Varkey</dc:creator>
  <cp:lastModifiedBy>Reshmy Jyothilal</cp:lastModifiedBy>
  <cp:revision>172</cp:revision>
  <dcterms:created xsi:type="dcterms:W3CDTF">2016-10-03T11:54:03Z</dcterms:created>
  <dcterms:modified xsi:type="dcterms:W3CDTF">2017-01-12T17:10:16Z</dcterms:modified>
</cp:coreProperties>
</file>